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68" r:id="rId3"/>
    <p:sldId id="259" r:id="rId4"/>
    <p:sldId id="260" r:id="rId5"/>
    <p:sldId id="261" r:id="rId6"/>
    <p:sldId id="262" r:id="rId7"/>
    <p:sldId id="264" r:id="rId8"/>
    <p:sldId id="269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829F1-7163-4C2F-B91E-9E4B343745DC}" type="datetimeFigureOut">
              <a:rPr lang="en-IN" smtClean="0"/>
              <a:pPr/>
              <a:t>04-12-2017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8ED39-E7DA-489F-A105-6ED6280FFCD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ED39-E7DA-489F-A105-6ED6280FFCDD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ED39-E7DA-489F-A105-6ED6280FFCDD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048C-D890-46A9-917A-E511A1A3192D}" type="datetimeFigureOut">
              <a:rPr lang="en-IN" smtClean="0"/>
              <a:pPr/>
              <a:t>04-12-2017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4E15-B7E8-4918-B2A1-F23D6AA971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048C-D890-46A9-917A-E511A1A3192D}" type="datetimeFigureOut">
              <a:rPr lang="en-IN" smtClean="0"/>
              <a:pPr/>
              <a:t>04-12-2017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4E15-B7E8-4918-B2A1-F23D6AA971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048C-D890-46A9-917A-E511A1A3192D}" type="datetimeFigureOut">
              <a:rPr lang="en-IN" smtClean="0"/>
              <a:pPr/>
              <a:t>04-12-2017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4E15-B7E8-4918-B2A1-F23D6AA971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048C-D890-46A9-917A-E511A1A3192D}" type="datetimeFigureOut">
              <a:rPr lang="en-IN" smtClean="0"/>
              <a:pPr/>
              <a:t>04-12-2017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4E15-B7E8-4918-B2A1-F23D6AA971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048C-D890-46A9-917A-E511A1A3192D}" type="datetimeFigureOut">
              <a:rPr lang="en-IN" smtClean="0"/>
              <a:pPr/>
              <a:t>04-12-2017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4E15-B7E8-4918-B2A1-F23D6AA971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048C-D890-46A9-917A-E511A1A3192D}" type="datetimeFigureOut">
              <a:rPr lang="en-IN" smtClean="0"/>
              <a:pPr/>
              <a:t>04-12-2017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4E15-B7E8-4918-B2A1-F23D6AA971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048C-D890-46A9-917A-E511A1A3192D}" type="datetimeFigureOut">
              <a:rPr lang="en-IN" smtClean="0"/>
              <a:pPr/>
              <a:t>04-12-2017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4E15-B7E8-4918-B2A1-F23D6AA971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048C-D890-46A9-917A-E511A1A3192D}" type="datetimeFigureOut">
              <a:rPr lang="en-IN" smtClean="0"/>
              <a:pPr/>
              <a:t>04-12-2017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4E15-B7E8-4918-B2A1-F23D6AA971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048C-D890-46A9-917A-E511A1A3192D}" type="datetimeFigureOut">
              <a:rPr lang="en-IN" smtClean="0"/>
              <a:pPr/>
              <a:t>04-12-2017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4E15-B7E8-4918-B2A1-F23D6AA971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048C-D890-46A9-917A-E511A1A3192D}" type="datetimeFigureOut">
              <a:rPr lang="en-IN" smtClean="0"/>
              <a:pPr/>
              <a:t>04-12-2017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4E15-B7E8-4918-B2A1-F23D6AA971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048C-D890-46A9-917A-E511A1A3192D}" type="datetimeFigureOut">
              <a:rPr lang="en-IN" smtClean="0"/>
              <a:pPr/>
              <a:t>04-12-2017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494E15-B7E8-4918-B2A1-F23D6AA9716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65048C-D890-46A9-917A-E511A1A3192D}" type="datetimeFigureOut">
              <a:rPr lang="en-IN" smtClean="0"/>
              <a:pPr/>
              <a:t>04-12-2017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494E15-B7E8-4918-B2A1-F23D6AA9716F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69269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latin typeface="Arial Black" pitchFamily="34" charset="0"/>
              </a:rPr>
              <a:t>		</a:t>
            </a:r>
            <a:r>
              <a:rPr lang="fr-FR" sz="2800" b="1" dirty="0" smtClean="0">
                <a:solidFill>
                  <a:srgbClr val="FFFF00"/>
                </a:solidFill>
                <a:latin typeface="Arial Black" pitchFamily="34" charset="0"/>
              </a:rPr>
              <a:t>LIFE  CYCLE  OF  </a:t>
            </a:r>
            <a:r>
              <a:rPr lang="fr-FR" sz="2800" b="1" i="1" dirty="0" smtClean="0">
                <a:solidFill>
                  <a:srgbClr val="FFFF00"/>
                </a:solidFill>
                <a:latin typeface="Arial Black" pitchFamily="34" charset="0"/>
              </a:rPr>
              <a:t>CYCAS</a:t>
            </a:r>
          </a:p>
          <a:p>
            <a:endParaRPr lang="fr-FR" sz="2800" b="1" dirty="0" smtClean="0">
              <a:latin typeface="Arial Black" pitchFamily="34" charset="0"/>
            </a:endParaRPr>
          </a:p>
          <a:p>
            <a:r>
              <a:rPr lang="fr-FR" sz="2800" b="1" dirty="0" smtClean="0">
                <a:latin typeface="Arial Black" pitchFamily="34" charset="0"/>
              </a:rPr>
              <a:t>				</a:t>
            </a:r>
          </a:p>
          <a:p>
            <a:endParaRPr lang="fr-FR" sz="2800" b="1" dirty="0" smtClean="0">
              <a:latin typeface="Arial Black" pitchFamily="34" charset="0"/>
            </a:endParaRPr>
          </a:p>
          <a:p>
            <a:r>
              <a:rPr lang="fr-FR" sz="2800" b="1" dirty="0" smtClean="0">
                <a:latin typeface="Arial Black" pitchFamily="34" charset="0"/>
              </a:rPr>
              <a:t>					</a:t>
            </a:r>
            <a:r>
              <a:rPr lang="fr-FR" sz="2400" b="1" dirty="0" err="1" smtClean="0">
                <a:latin typeface="Arial Black" pitchFamily="34" charset="0"/>
              </a:rPr>
              <a:t>Prativa</a:t>
            </a:r>
            <a:r>
              <a:rPr lang="fr-FR" sz="2400" b="1" dirty="0" smtClean="0">
                <a:latin typeface="Arial Black" pitchFamily="34" charset="0"/>
              </a:rPr>
              <a:t>  </a:t>
            </a:r>
            <a:r>
              <a:rPr lang="fr-FR" sz="2400" b="1" dirty="0" err="1" smtClean="0">
                <a:latin typeface="Arial Black" pitchFamily="34" charset="0"/>
              </a:rPr>
              <a:t>Deka</a:t>
            </a:r>
            <a:endParaRPr lang="fr-FR" sz="2400" b="1" dirty="0" smtClean="0">
              <a:latin typeface="Arial Black" pitchFamily="34" charset="0"/>
            </a:endParaRPr>
          </a:p>
          <a:p>
            <a:r>
              <a:rPr lang="fr-FR" sz="2400" b="1" dirty="0" smtClean="0">
                <a:latin typeface="Arial Black" pitchFamily="34" charset="0"/>
              </a:rPr>
              <a:t>					</a:t>
            </a:r>
            <a:r>
              <a:rPr lang="fr-FR" sz="2400" b="1" dirty="0" err="1" smtClean="0">
                <a:latin typeface="Arial Black" pitchFamily="34" charset="0"/>
              </a:rPr>
              <a:t>Assoc</a:t>
            </a:r>
            <a:r>
              <a:rPr lang="fr-FR" sz="2400" b="1" dirty="0" smtClean="0">
                <a:latin typeface="Arial Black" pitchFamily="34" charset="0"/>
              </a:rPr>
              <a:t>. Prof.</a:t>
            </a:r>
          </a:p>
          <a:p>
            <a:r>
              <a:rPr lang="fr-FR" sz="2400" b="1" dirty="0" smtClean="0">
                <a:latin typeface="Arial Black" pitchFamily="34" charset="0"/>
              </a:rPr>
              <a:t>					</a:t>
            </a:r>
            <a:r>
              <a:rPr lang="fr-FR" sz="2400" b="1" dirty="0" err="1" smtClean="0">
                <a:latin typeface="Arial Black" pitchFamily="34" charset="0"/>
              </a:rPr>
              <a:t>Dept</a:t>
            </a:r>
            <a:r>
              <a:rPr lang="fr-FR" sz="2400" b="1" dirty="0" smtClean="0">
                <a:latin typeface="Arial Black" pitchFamily="34" charset="0"/>
              </a:rPr>
              <a:t>. of </a:t>
            </a:r>
            <a:r>
              <a:rPr lang="fr-FR" sz="2400" b="1" dirty="0" err="1" smtClean="0">
                <a:latin typeface="Arial Black" pitchFamily="34" charset="0"/>
              </a:rPr>
              <a:t>Botany</a:t>
            </a:r>
            <a:endParaRPr lang="fr-FR" sz="2400" b="1" dirty="0" smtClean="0">
              <a:latin typeface="Arial Black" pitchFamily="34" charset="0"/>
            </a:endParaRPr>
          </a:p>
          <a:p>
            <a:r>
              <a:rPr lang="fr-FR" sz="2400" b="1" dirty="0" smtClean="0">
                <a:latin typeface="Arial Black" pitchFamily="34" charset="0"/>
              </a:rPr>
              <a:t>					Mangaldai </a:t>
            </a:r>
            <a:r>
              <a:rPr lang="fr-FR" sz="2400" b="1" dirty="0" err="1" smtClean="0">
                <a:latin typeface="Arial Black" pitchFamily="34" charset="0"/>
              </a:rPr>
              <a:t>College</a:t>
            </a:r>
            <a:r>
              <a:rPr lang="fr-FR" sz="2400" b="1" dirty="0" smtClean="0">
                <a:latin typeface="Arial Black" pitchFamily="34" charset="0"/>
              </a:rPr>
              <a:t> </a:t>
            </a:r>
          </a:p>
          <a:p>
            <a:endParaRPr lang="en-IN" sz="2800" dirty="0">
              <a:latin typeface="Arial Black" pitchFamily="34" charset="0"/>
            </a:endParaRPr>
          </a:p>
        </p:txBody>
      </p:sp>
      <p:pic>
        <p:nvPicPr>
          <p:cNvPr id="1027" name="Picture 3" descr="C:\Users\Dr. Khagendra K Nath\Desktop\61jHjRNWih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423120"/>
            <a:ext cx="4762500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676310"/>
            <a:ext cx="3096344" cy="4133780"/>
          </a:xfrm>
          <a:prstGeom prst="rect">
            <a:avLst/>
          </a:prstGeom>
        </p:spPr>
      </p:pic>
      <p:pic>
        <p:nvPicPr>
          <p:cNvPr id="4" name="Picture 2" descr="C:\Users\Dr. Khagendra K Nath\Desktop\PD Photo\IMG_20171115_1325585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679584" y="1360975"/>
            <a:ext cx="5976663" cy="42080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FF00"/>
                </a:solidFill>
                <a:latin typeface="Arial Black" pitchFamily="34" charset="0"/>
              </a:rPr>
              <a:t>	Structure of female strobilus</a:t>
            </a:r>
            <a:endParaRPr lang="en-IN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There is no true and compact female cone in </a:t>
            </a:r>
            <a:r>
              <a:rPr lang="en-IN" sz="2800" i="1" dirty="0" err="1" smtClean="0">
                <a:solidFill>
                  <a:schemeClr val="bg1"/>
                </a:solidFill>
                <a:latin typeface="Arial Narrow" pitchFamily="34" charset="0"/>
              </a:rPr>
              <a:t>Cycas</a:t>
            </a:r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A crown of </a:t>
            </a:r>
            <a:r>
              <a:rPr lang="en-IN" sz="2800" dirty="0" err="1" smtClean="0">
                <a:solidFill>
                  <a:schemeClr val="bg1"/>
                </a:solidFill>
                <a:latin typeface="Arial Narrow" pitchFamily="34" charset="0"/>
              </a:rPr>
              <a:t>megasporophylls</a:t>
            </a:r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 spirally </a:t>
            </a:r>
            <a:r>
              <a:rPr lang="en-IN" sz="2800" dirty="0" err="1" smtClean="0">
                <a:solidFill>
                  <a:schemeClr val="bg1"/>
                </a:solidFill>
                <a:latin typeface="Arial Narrow" pitchFamily="34" charset="0"/>
              </a:rPr>
              <a:t>arised</a:t>
            </a:r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 in </a:t>
            </a:r>
            <a:r>
              <a:rPr lang="en-IN" sz="2800" dirty="0" err="1" smtClean="0">
                <a:solidFill>
                  <a:schemeClr val="bg1"/>
                </a:solidFill>
                <a:latin typeface="Arial Narrow" pitchFamily="34" charset="0"/>
              </a:rPr>
              <a:t>acropetal</a:t>
            </a:r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 succession at the apex of the stem.</a:t>
            </a:r>
          </a:p>
          <a:p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en-IN" sz="2800" dirty="0" err="1" smtClean="0">
                <a:solidFill>
                  <a:schemeClr val="bg1"/>
                </a:solidFill>
                <a:latin typeface="Arial Narrow" pitchFamily="34" charset="0"/>
              </a:rPr>
              <a:t>megasporophylls</a:t>
            </a:r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 are large and divided into an upper broad leafy portion and a lower stalk like portion.</a:t>
            </a:r>
          </a:p>
          <a:p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The leafy portion is more or less </a:t>
            </a:r>
            <a:r>
              <a:rPr lang="en-IN" sz="2800" dirty="0" err="1" smtClean="0">
                <a:solidFill>
                  <a:schemeClr val="bg1"/>
                </a:solidFill>
                <a:latin typeface="Arial Narrow" pitchFamily="34" charset="0"/>
              </a:rPr>
              <a:t>pinnately</a:t>
            </a:r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 lobed, tapering to a point.</a:t>
            </a:r>
          </a:p>
          <a:p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Ovules are borne laterally on the lower stalk-like portion which are vary in number from two to ten.</a:t>
            </a:r>
            <a:endParaRPr lang="en-IN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  <a:endParaRPr lang="en-IN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3491880" cy="2664295"/>
          </a:xfrm>
        </p:spPr>
      </p:pic>
      <p:pic>
        <p:nvPicPr>
          <p:cNvPr id="5" name="Picture 4" descr="IMG_20171115_185541191~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88640"/>
            <a:ext cx="4731990" cy="630932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rgbClr val="FFFF00"/>
                </a:solidFill>
                <a:latin typeface="Arial Black" pitchFamily="34" charset="0"/>
              </a:rPr>
              <a:t>	Structure of ovule</a:t>
            </a:r>
            <a:endParaRPr lang="en-IN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12776"/>
            <a:ext cx="383442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2708920"/>
            <a:ext cx="7761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err="1" smtClean="0">
                <a:solidFill>
                  <a:srgbClr val="FFFF00"/>
                </a:solidFill>
                <a:latin typeface="Arial Black" pitchFamily="34" charset="0"/>
              </a:rPr>
              <a:t>Gametophytic</a:t>
            </a:r>
            <a:r>
              <a:rPr lang="en-IN" sz="3200" dirty="0" smtClean="0">
                <a:solidFill>
                  <a:srgbClr val="FFFF00"/>
                </a:solidFill>
                <a:latin typeface="Arial Black" pitchFamily="34" charset="0"/>
              </a:rPr>
              <a:t> generation</a:t>
            </a:r>
            <a:endParaRPr lang="en-IN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6768"/>
            <a:ext cx="8229600" cy="54868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FF00"/>
                </a:solidFill>
                <a:latin typeface="Arial Black" pitchFamily="34" charset="0"/>
              </a:rPr>
              <a:t>Development of Male Gametophyte</a:t>
            </a:r>
            <a:endParaRPr lang="en-IN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25488"/>
            <a:ext cx="8229600" cy="5415880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These developmental changes can be grouped under two main heads:</a:t>
            </a:r>
          </a:p>
          <a:p>
            <a:r>
              <a:rPr lang="en-IN" sz="2800" dirty="0" smtClean="0">
                <a:solidFill>
                  <a:srgbClr val="FFC000"/>
                </a:solidFill>
                <a:latin typeface="Arial Narrow" pitchFamily="34" charset="0"/>
              </a:rPr>
              <a:t>A. Developmental changes before pollination</a:t>
            </a:r>
          </a:p>
          <a:p>
            <a:pPr lvl="1"/>
            <a:r>
              <a:rPr lang="en-IN" dirty="0" smtClean="0">
                <a:solidFill>
                  <a:schemeClr val="bg1"/>
                </a:solidFill>
                <a:latin typeface="Arial Narrow" pitchFamily="34" charset="0"/>
              </a:rPr>
              <a:t>Development of Microspore</a:t>
            </a:r>
          </a:p>
          <a:p>
            <a:pPr lvl="1"/>
            <a:r>
              <a:rPr lang="en-IN" dirty="0" smtClean="0">
                <a:solidFill>
                  <a:schemeClr val="bg1"/>
                </a:solidFill>
                <a:latin typeface="Arial Narrow" pitchFamily="34" charset="0"/>
              </a:rPr>
              <a:t>Cell division in the Microspore</a:t>
            </a:r>
          </a:p>
          <a:p>
            <a:pPr lvl="1"/>
            <a:r>
              <a:rPr lang="en-IN" dirty="0" smtClean="0">
                <a:solidFill>
                  <a:schemeClr val="bg1"/>
                </a:solidFill>
                <a:latin typeface="Arial Narrow" pitchFamily="34" charset="0"/>
              </a:rPr>
              <a:t>Pollination</a:t>
            </a:r>
          </a:p>
          <a:p>
            <a:r>
              <a:rPr lang="en-IN" sz="2800" dirty="0" smtClean="0">
                <a:solidFill>
                  <a:srgbClr val="FFC000"/>
                </a:solidFill>
                <a:latin typeface="Arial Narrow" pitchFamily="34" charset="0"/>
              </a:rPr>
              <a:t>B. Developmental changes after pollination</a:t>
            </a:r>
          </a:p>
          <a:p>
            <a:pPr lvl="1"/>
            <a:r>
              <a:rPr lang="en-IN" dirty="0" smtClean="0">
                <a:solidFill>
                  <a:schemeClr val="bg1"/>
                </a:solidFill>
                <a:latin typeface="Arial Narrow" pitchFamily="34" charset="0"/>
              </a:rPr>
              <a:t>Formation of stalk and body cell</a:t>
            </a:r>
          </a:p>
          <a:p>
            <a:pPr lvl="1"/>
            <a:r>
              <a:rPr lang="en-IN" dirty="0" smtClean="0">
                <a:solidFill>
                  <a:schemeClr val="bg1"/>
                </a:solidFill>
                <a:latin typeface="Arial Narrow" pitchFamily="34" charset="0"/>
              </a:rPr>
              <a:t>Development of the pollen tube</a:t>
            </a:r>
          </a:p>
          <a:p>
            <a:pPr lvl="1"/>
            <a:r>
              <a:rPr lang="en-IN" dirty="0" smtClean="0">
                <a:solidFill>
                  <a:schemeClr val="bg1"/>
                </a:solidFill>
                <a:latin typeface="Arial Narrow" pitchFamily="34" charset="0"/>
              </a:rPr>
              <a:t>Formation of the male gametes</a:t>
            </a:r>
            <a:endParaRPr lang="en-IN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t="10424" b="15147"/>
          <a:stretch>
            <a:fillRect/>
          </a:stretch>
        </p:blipFill>
        <p:spPr bwMode="auto">
          <a:xfrm>
            <a:off x="1547664" y="144016"/>
            <a:ext cx="584981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71593" y="5949280"/>
            <a:ext cx="5320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>
                <a:solidFill>
                  <a:srgbClr val="FFFF00"/>
                </a:solidFill>
                <a:latin typeface="Arial Narrow" pitchFamily="34" charset="0"/>
              </a:rPr>
              <a:t>Fig. Development of male gametophyte</a:t>
            </a:r>
            <a:endParaRPr lang="en-IN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6768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IN" sz="3200" dirty="0" smtClean="0">
                <a:solidFill>
                  <a:srgbClr val="FFFF00"/>
                </a:solidFill>
                <a:latin typeface="Arial Black" pitchFamily="34" charset="0"/>
              </a:rPr>
              <a:t>Development of Female Gametophyte</a:t>
            </a:r>
            <a:endParaRPr lang="en-IN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The development of female gametophyte of </a:t>
            </a:r>
            <a:r>
              <a:rPr lang="en-IN" sz="2800" i="1" dirty="0" err="1" smtClean="0">
                <a:solidFill>
                  <a:schemeClr val="bg1"/>
                </a:solidFill>
                <a:latin typeface="Arial Narrow" pitchFamily="34" charset="0"/>
              </a:rPr>
              <a:t>Cycas</a:t>
            </a:r>
            <a:r>
              <a:rPr lang="en-IN" sz="2800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is </a:t>
            </a:r>
            <a:r>
              <a:rPr lang="en-IN" sz="2800" dirty="0" err="1" smtClean="0">
                <a:solidFill>
                  <a:schemeClr val="bg1"/>
                </a:solidFill>
                <a:latin typeface="Arial Narrow" pitchFamily="34" charset="0"/>
              </a:rPr>
              <a:t>monosporic</a:t>
            </a:r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These process can be divided into following heads: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IN" sz="2800" dirty="0" smtClean="0">
                <a:solidFill>
                  <a:srgbClr val="FFC000"/>
                </a:solidFill>
                <a:latin typeface="Arial Narrow" pitchFamily="34" charset="0"/>
              </a:rPr>
              <a:t>1.Formation of megaspore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rgbClr val="FFC000"/>
                </a:solidFill>
                <a:latin typeface="Arial Narrow" pitchFamily="34" charset="0"/>
              </a:rPr>
              <a:t>	2.Development of female </a:t>
            </a:r>
            <a:r>
              <a:rPr lang="en-IN" sz="2800" dirty="0" err="1" smtClean="0">
                <a:solidFill>
                  <a:srgbClr val="FFC000"/>
                </a:solidFill>
                <a:latin typeface="Arial Narrow" pitchFamily="34" charset="0"/>
              </a:rPr>
              <a:t>prothallus</a:t>
            </a:r>
            <a:endParaRPr lang="en-IN" sz="2800" dirty="0" smtClean="0">
              <a:solidFill>
                <a:srgbClr val="FFC00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en-IN" sz="2800" dirty="0" smtClean="0">
                <a:solidFill>
                  <a:srgbClr val="FFC000"/>
                </a:solidFill>
                <a:latin typeface="Arial Narrow" pitchFamily="34" charset="0"/>
              </a:rPr>
              <a:t>	3. Development of archegonia</a:t>
            </a:r>
            <a:endParaRPr lang="en-IN" sz="2800" dirty="0">
              <a:solidFill>
                <a:srgbClr val="FFC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6768"/>
            <a:ext cx="8229600" cy="54868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rgbClr val="FFFF00"/>
                </a:solidFill>
                <a:latin typeface="Arial Black" pitchFamily="34" charset="0"/>
              </a:rPr>
              <a:t>Fertilization</a:t>
            </a:r>
            <a:endParaRPr lang="en-IN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72608"/>
          </a:xfrm>
        </p:spPr>
        <p:txBody>
          <a:bodyPr>
            <a:normAutofit/>
          </a:bodyPr>
          <a:lstStyle/>
          <a:p>
            <a:pPr marL="360363" indent="-360363">
              <a:buFont typeface="Wingdings" pitchFamily="2" charset="2"/>
              <a:buChar char="q"/>
            </a:pPr>
            <a:endParaRPr lang="en-IN" sz="2800" dirty="0" smtClean="0">
              <a:solidFill>
                <a:srgbClr val="FFC000"/>
              </a:solidFill>
              <a:latin typeface="Arial Narrow" pitchFamily="34" charset="0"/>
            </a:endParaRPr>
          </a:p>
          <a:p>
            <a:pPr marL="360363" indent="-360363">
              <a:buFont typeface="Wingdings" pitchFamily="2" charset="2"/>
              <a:buChar char="q"/>
            </a:pPr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After the formation of archegonia the pollen tube burst and discharge its contents into the </a:t>
            </a:r>
            <a:r>
              <a:rPr lang="en-IN" sz="2800" dirty="0" err="1" smtClean="0">
                <a:solidFill>
                  <a:schemeClr val="bg1"/>
                </a:solidFill>
                <a:latin typeface="Arial Narrow" pitchFamily="34" charset="0"/>
              </a:rPr>
              <a:t>archegonial</a:t>
            </a:r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 chamber.</a:t>
            </a:r>
          </a:p>
          <a:p>
            <a:pPr marL="360363" indent="-360363">
              <a:buFont typeface="Wingdings" pitchFamily="2" charset="2"/>
              <a:buChar char="q"/>
            </a:pPr>
            <a:r>
              <a:rPr lang="en-IN" sz="2800" dirty="0" smtClean="0">
                <a:solidFill>
                  <a:srgbClr val="FFC000"/>
                </a:solidFill>
                <a:latin typeface="Arial Narrow" pitchFamily="34" charset="0"/>
              </a:rPr>
              <a:t>The sperms swim within the </a:t>
            </a:r>
            <a:r>
              <a:rPr lang="en-IN" sz="2800" dirty="0" err="1" smtClean="0">
                <a:solidFill>
                  <a:srgbClr val="FFC000"/>
                </a:solidFill>
                <a:latin typeface="Arial Narrow" pitchFamily="34" charset="0"/>
              </a:rPr>
              <a:t>archegonial</a:t>
            </a:r>
            <a:r>
              <a:rPr lang="en-IN" sz="2800" dirty="0" smtClean="0">
                <a:solidFill>
                  <a:srgbClr val="FFC000"/>
                </a:solidFill>
                <a:latin typeface="Arial Narrow" pitchFamily="34" charset="0"/>
              </a:rPr>
              <a:t> chamber.</a:t>
            </a:r>
          </a:p>
          <a:p>
            <a:pPr marL="360363" indent="-360363">
              <a:buFont typeface="Wingdings" pitchFamily="2" charset="2"/>
              <a:buChar char="q"/>
            </a:pPr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One of them swims to an </a:t>
            </a:r>
            <a:r>
              <a:rPr lang="en-IN" sz="2800" dirty="0" err="1" smtClean="0">
                <a:solidFill>
                  <a:schemeClr val="bg1"/>
                </a:solidFill>
                <a:latin typeface="Arial Narrow" pitchFamily="34" charset="0"/>
              </a:rPr>
              <a:t>archegonium</a:t>
            </a:r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, enters it and makes its way down the egg.</a:t>
            </a:r>
          </a:p>
          <a:p>
            <a:pPr marL="360363" indent="-360363">
              <a:buFont typeface="Wingdings" pitchFamily="2" charset="2"/>
              <a:buChar char="q"/>
            </a:pPr>
            <a:r>
              <a:rPr lang="en-IN" sz="2800" dirty="0" smtClean="0">
                <a:solidFill>
                  <a:srgbClr val="FFC000"/>
                </a:solidFill>
                <a:latin typeface="Arial Narrow" pitchFamily="34" charset="0"/>
              </a:rPr>
              <a:t>Then the sperm fuses with the female nucleus.</a:t>
            </a:r>
            <a:endParaRPr lang="en-IN" sz="2800" dirty="0">
              <a:solidFill>
                <a:srgbClr val="FFC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6768"/>
            <a:ext cx="8229600" cy="54868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rgbClr val="FFFF00"/>
                </a:solidFill>
                <a:latin typeface="Arial Black" pitchFamily="34" charset="0"/>
              </a:rPr>
              <a:t>Conclusion</a:t>
            </a:r>
            <a:endParaRPr lang="en-IN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72608"/>
          </a:xfrm>
        </p:spPr>
        <p:txBody>
          <a:bodyPr>
            <a:normAutofit/>
          </a:bodyPr>
          <a:lstStyle/>
          <a:p>
            <a:pPr marL="360363" indent="-360363">
              <a:buFont typeface="Wingdings" pitchFamily="2" charset="2"/>
              <a:buChar char="q"/>
            </a:pPr>
            <a:endParaRPr lang="en-IN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60363" indent="-360363">
              <a:buFont typeface="Wingdings" pitchFamily="2" charset="2"/>
              <a:buChar char="q"/>
            </a:pPr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The Cycads are obviously primitive plants.</a:t>
            </a:r>
          </a:p>
          <a:p>
            <a:pPr marL="360363" indent="-360363">
              <a:buFont typeface="Wingdings" pitchFamily="2" charset="2"/>
              <a:buChar char="q"/>
            </a:pPr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They bear many resemblance with the group </a:t>
            </a:r>
            <a:r>
              <a:rPr lang="en-IN" sz="3200" dirty="0" err="1" smtClean="0">
                <a:solidFill>
                  <a:srgbClr val="FFC000"/>
                </a:solidFill>
                <a:latin typeface="Arial Narrow" pitchFamily="34" charset="0"/>
              </a:rPr>
              <a:t>Cycadofilicales</a:t>
            </a:r>
            <a:r>
              <a:rPr lang="en-IN" sz="3200" dirty="0" smtClean="0">
                <a:solidFill>
                  <a:srgbClr val="FFC000"/>
                </a:solidFill>
                <a:latin typeface="Arial Narrow" pitchFamily="34" charset="0"/>
              </a:rPr>
              <a:t> </a:t>
            </a:r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or </a:t>
            </a:r>
            <a:r>
              <a:rPr lang="en-IN" sz="3200" dirty="0" smtClean="0">
                <a:solidFill>
                  <a:srgbClr val="FFC000"/>
                </a:solidFill>
                <a:latin typeface="Arial Narrow" pitchFamily="34" charset="0"/>
              </a:rPr>
              <a:t>cycad ferns</a:t>
            </a:r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marL="360363" indent="-360363">
              <a:buFont typeface="Wingdings" pitchFamily="2" charset="2"/>
              <a:buChar char="q"/>
            </a:pPr>
            <a:r>
              <a:rPr lang="en-IN" sz="2800" dirty="0" err="1" smtClean="0">
                <a:solidFill>
                  <a:schemeClr val="bg1"/>
                </a:solidFill>
                <a:latin typeface="Arial Narrow" pitchFamily="34" charset="0"/>
              </a:rPr>
              <a:t>Cycadofilicales</a:t>
            </a:r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 were abundant in the coal period and are now extinct.</a:t>
            </a:r>
          </a:p>
          <a:p>
            <a:pPr marL="360363" indent="-360363">
              <a:buFont typeface="Wingdings" pitchFamily="2" charset="2"/>
              <a:buChar char="q"/>
            </a:pPr>
            <a:r>
              <a:rPr lang="en-IN" sz="2800" dirty="0" smtClean="0">
                <a:solidFill>
                  <a:schemeClr val="bg1"/>
                </a:solidFill>
                <a:latin typeface="Arial Narrow" pitchFamily="34" charset="0"/>
              </a:rPr>
              <a:t>The living Cycads resemble these plants in many respects and hence called the </a:t>
            </a:r>
            <a:r>
              <a:rPr lang="en-IN" sz="3200" dirty="0" smtClean="0">
                <a:solidFill>
                  <a:srgbClr val="FFC000"/>
                </a:solidFill>
                <a:latin typeface="Arial Narrow" pitchFamily="34" charset="0"/>
              </a:rPr>
              <a:t>“living fossils.”</a:t>
            </a:r>
            <a:endParaRPr lang="en-IN" sz="3200" dirty="0">
              <a:solidFill>
                <a:srgbClr val="FFC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72040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b="1" dirty="0" smtClean="0">
              <a:latin typeface="Arial Black" pitchFamily="34" charset="0"/>
            </a:endParaRPr>
          </a:p>
          <a:p>
            <a:r>
              <a:rPr lang="fr-FR" sz="3600" b="1" dirty="0" err="1" smtClean="0">
                <a:solidFill>
                  <a:srgbClr val="FFFF00"/>
                </a:solidFill>
                <a:latin typeface="Arial Black" pitchFamily="34" charset="0"/>
              </a:rPr>
              <a:t>Systematic</a:t>
            </a:r>
            <a:r>
              <a:rPr lang="fr-FR" sz="3600" b="1" dirty="0" smtClean="0">
                <a:solidFill>
                  <a:srgbClr val="FFFF00"/>
                </a:solidFill>
                <a:latin typeface="Arial Black" pitchFamily="34" charset="0"/>
              </a:rPr>
              <a:t> Position</a:t>
            </a:r>
          </a:p>
          <a:p>
            <a:endParaRPr lang="fr-FR" sz="2800" b="1" dirty="0" smtClean="0">
              <a:latin typeface="Arial Black" pitchFamily="34" charset="0"/>
            </a:endParaRPr>
          </a:p>
          <a:p>
            <a:r>
              <a:rPr lang="fr-FR" sz="2800" b="1" dirty="0" smtClean="0">
                <a:latin typeface="Arial Black" pitchFamily="34" charset="0"/>
              </a:rPr>
              <a:t>Class-</a:t>
            </a:r>
            <a:r>
              <a:rPr lang="fr-FR" sz="2800" b="1" dirty="0" err="1" smtClean="0">
                <a:latin typeface="Arial Black" pitchFamily="34" charset="0"/>
              </a:rPr>
              <a:t>Cycadopsida</a:t>
            </a:r>
            <a:endParaRPr lang="fr-FR" sz="2800" b="1" dirty="0" smtClean="0">
              <a:latin typeface="Arial Black" pitchFamily="34" charset="0"/>
            </a:endParaRPr>
          </a:p>
          <a:p>
            <a:r>
              <a:rPr lang="fr-FR" sz="2800" b="1" dirty="0" err="1" smtClean="0">
                <a:latin typeface="Arial Black" pitchFamily="34" charset="0"/>
              </a:rPr>
              <a:t>Order</a:t>
            </a:r>
            <a:r>
              <a:rPr lang="fr-FR" sz="2800" b="1" dirty="0" smtClean="0">
                <a:latin typeface="Arial Black" pitchFamily="34" charset="0"/>
              </a:rPr>
              <a:t>-Cycadales</a:t>
            </a:r>
          </a:p>
          <a:p>
            <a:r>
              <a:rPr lang="fr-FR" sz="2800" b="1" dirty="0" err="1" smtClean="0">
                <a:latin typeface="Arial Black" pitchFamily="34" charset="0"/>
              </a:rPr>
              <a:t>Family</a:t>
            </a:r>
            <a:r>
              <a:rPr lang="fr-FR" sz="2800" b="1" dirty="0" smtClean="0">
                <a:latin typeface="Arial Black" pitchFamily="34" charset="0"/>
              </a:rPr>
              <a:t>-</a:t>
            </a:r>
            <a:r>
              <a:rPr lang="fr-FR" sz="2800" b="1" dirty="0" err="1" smtClean="0">
                <a:latin typeface="Arial Black" pitchFamily="34" charset="0"/>
              </a:rPr>
              <a:t>Cycadaceae</a:t>
            </a:r>
            <a:endParaRPr lang="fr-FR" sz="2800" b="1" dirty="0" smtClean="0">
              <a:latin typeface="Arial Black" pitchFamily="34" charset="0"/>
            </a:endParaRPr>
          </a:p>
          <a:p>
            <a:r>
              <a:rPr lang="fr-FR" sz="2800" b="1" dirty="0" err="1" smtClean="0">
                <a:latin typeface="Arial Black" pitchFamily="34" charset="0"/>
              </a:rPr>
              <a:t>Genus</a:t>
            </a:r>
            <a:r>
              <a:rPr lang="fr-FR" sz="2800" b="1" dirty="0" smtClean="0">
                <a:latin typeface="Arial Black" pitchFamily="34" charset="0"/>
              </a:rPr>
              <a:t>-</a:t>
            </a:r>
            <a:r>
              <a:rPr lang="fr-FR" sz="2800" b="1" i="1" dirty="0" smtClean="0">
                <a:latin typeface="Arial Black" pitchFamily="34" charset="0"/>
              </a:rPr>
              <a:t>Cycas</a:t>
            </a:r>
          </a:p>
          <a:p>
            <a:endParaRPr lang="fr-FR" sz="2800" b="1" dirty="0" smtClean="0">
              <a:latin typeface="Arial Black" pitchFamily="34" charset="0"/>
            </a:endParaRPr>
          </a:p>
          <a:p>
            <a:r>
              <a:rPr lang="fr-FR" sz="2800" b="1" dirty="0" smtClean="0">
                <a:latin typeface="Arial Black" pitchFamily="34" charset="0"/>
              </a:rPr>
              <a:t> </a:t>
            </a:r>
          </a:p>
          <a:p>
            <a:endParaRPr lang="en-IN" sz="2800" dirty="0">
              <a:latin typeface="Arial Black" pitchFamily="34" charset="0"/>
            </a:endParaRPr>
          </a:p>
        </p:txBody>
      </p:sp>
      <p:pic>
        <p:nvPicPr>
          <p:cNvPr id="1026" name="Picture 2" descr="C:\Users\Dr. Khagendra K Nath\Desktop\cycas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1805918"/>
            <a:ext cx="4860032" cy="36393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52128"/>
            <a:ext cx="8229600" cy="548680"/>
          </a:xfrm>
        </p:spPr>
        <p:txBody>
          <a:bodyPr>
            <a:noAutofit/>
          </a:bodyPr>
          <a:lstStyle/>
          <a:p>
            <a:pPr marL="360363" indent="-360363" algn="ctr"/>
            <a:r>
              <a:rPr lang="en-IN" sz="7200" dirty="0" smtClean="0">
                <a:solidFill>
                  <a:srgbClr val="FFC000"/>
                </a:solidFill>
                <a:latin typeface="Algerian" pitchFamily="82" charset="0"/>
              </a:rPr>
              <a:t>Thanks</a:t>
            </a:r>
            <a:endParaRPr lang="en-IN" sz="7200" dirty="0">
              <a:solidFill>
                <a:srgbClr val="FFC000"/>
              </a:solidFill>
              <a:latin typeface="Algerian" pitchFamily="82" charset="0"/>
            </a:endParaRPr>
          </a:p>
        </p:txBody>
      </p:sp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579" y="1988840"/>
            <a:ext cx="7560839" cy="4536504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04664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  <a:latin typeface="Arial Black" pitchFamily="34" charset="0"/>
              </a:rPr>
              <a:t>	Distribution </a:t>
            </a:r>
            <a:r>
              <a:rPr lang="fr-FR" sz="3200" b="1" dirty="0" smtClean="0">
                <a:solidFill>
                  <a:srgbClr val="FFFF00"/>
                </a:solidFill>
                <a:latin typeface="Arial Black" pitchFamily="34" charset="0"/>
              </a:rPr>
              <a:t>of </a:t>
            </a:r>
            <a:r>
              <a:rPr lang="fr-FR" sz="3200" b="1" dirty="0" err="1" smtClean="0">
                <a:solidFill>
                  <a:srgbClr val="FFFF00"/>
                </a:solidFill>
                <a:latin typeface="Arial Black" pitchFamily="34" charset="0"/>
              </a:rPr>
              <a:t>Indian</a:t>
            </a:r>
            <a:r>
              <a:rPr lang="fr-FR" sz="32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fr-FR" sz="3200" b="1" dirty="0" err="1" smtClean="0">
                <a:solidFill>
                  <a:srgbClr val="FFFF00"/>
                </a:solidFill>
                <a:latin typeface="Arial Black" pitchFamily="34" charset="0"/>
              </a:rPr>
              <a:t>species</a:t>
            </a:r>
            <a:endParaRPr lang="fr-FR" sz="32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fr-FR" sz="32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fr-FR" sz="3200" b="1" dirty="0" smtClean="0">
                <a:solidFill>
                  <a:srgbClr val="FFFF00"/>
                </a:solidFill>
                <a:latin typeface="Arial Black" pitchFamily="34" charset="0"/>
              </a:rPr>
              <a:t>Out of </a:t>
            </a:r>
            <a:r>
              <a:rPr lang="fr-FR" sz="3200" b="1" dirty="0" smtClean="0">
                <a:solidFill>
                  <a:srgbClr val="FFFF00"/>
                </a:solidFill>
                <a:latin typeface="Arial Black" pitchFamily="34" charset="0"/>
              </a:rPr>
              <a:t>20 </a:t>
            </a:r>
            <a:r>
              <a:rPr lang="fr-FR" sz="3200" b="1" dirty="0" err="1" smtClean="0">
                <a:solidFill>
                  <a:srgbClr val="FFFF00"/>
                </a:solidFill>
                <a:latin typeface="Arial Black" pitchFamily="34" charset="0"/>
              </a:rPr>
              <a:t>spp</a:t>
            </a:r>
            <a:r>
              <a:rPr lang="fr-FR" sz="3200" b="1" dirty="0" smtClean="0">
                <a:solidFill>
                  <a:srgbClr val="FFFF00"/>
                </a:solidFill>
                <a:latin typeface="Arial Black" pitchFamily="34" charset="0"/>
              </a:rPr>
              <a:t> 5 </a:t>
            </a:r>
            <a:r>
              <a:rPr lang="fr-FR" sz="3200" b="1" dirty="0" err="1" smtClean="0">
                <a:solidFill>
                  <a:srgbClr val="FFFF00"/>
                </a:solidFill>
                <a:latin typeface="Arial Black" pitchFamily="34" charset="0"/>
              </a:rPr>
              <a:t>spp</a:t>
            </a:r>
            <a:r>
              <a:rPr lang="fr-FR" sz="32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fr-FR" sz="3200" b="1" dirty="0" err="1" smtClean="0">
                <a:solidFill>
                  <a:srgbClr val="FFFF00"/>
                </a:solidFill>
                <a:latin typeface="Arial Black" pitchFamily="34" charset="0"/>
              </a:rPr>
              <a:t>grow</a:t>
            </a:r>
            <a:r>
              <a:rPr lang="fr-FR" sz="3200" b="1" dirty="0" smtClean="0">
                <a:solidFill>
                  <a:srgbClr val="FFFF00"/>
                </a:solidFill>
                <a:latin typeface="Arial Black" pitchFamily="34" charset="0"/>
              </a:rPr>
              <a:t> in </a:t>
            </a:r>
            <a:r>
              <a:rPr lang="fr-FR" sz="3200" b="1" dirty="0" err="1" smtClean="0">
                <a:solidFill>
                  <a:srgbClr val="FFFF00"/>
                </a:solidFill>
                <a:latin typeface="Arial Black" pitchFamily="34" charset="0"/>
              </a:rPr>
              <a:t>India</a:t>
            </a:r>
            <a:endParaRPr lang="fr-FR" sz="32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endParaRPr lang="fr-FR" sz="2400" b="1" dirty="0" smtClean="0">
              <a:latin typeface="Arial Black" pitchFamily="34" charset="0"/>
            </a:endParaRPr>
          </a:p>
          <a:p>
            <a:pPr marL="914400" lvl="1" indent="-457200">
              <a:buAutoNum type="arabicPeriod"/>
            </a:pPr>
            <a:r>
              <a:rPr lang="fr-FR" sz="2400" b="1" i="1" dirty="0" smtClean="0">
                <a:latin typeface="Arial Black" pitchFamily="34" charset="0"/>
              </a:rPr>
              <a:t>Cycas </a:t>
            </a:r>
            <a:r>
              <a:rPr lang="fr-FR" sz="2400" b="1" i="1" dirty="0" err="1" smtClean="0">
                <a:latin typeface="Arial Black" pitchFamily="34" charset="0"/>
              </a:rPr>
              <a:t>circinalis</a:t>
            </a:r>
            <a:r>
              <a:rPr lang="fr-FR" sz="2400" b="1" i="1" dirty="0" smtClean="0">
                <a:latin typeface="Arial Black" pitchFamily="34" charset="0"/>
              </a:rPr>
              <a:t> </a:t>
            </a:r>
            <a:r>
              <a:rPr lang="fr-FR" sz="2400" b="1" dirty="0" smtClean="0">
                <a:latin typeface="Arial Black" pitchFamily="34" charset="0"/>
              </a:rPr>
              <a:t>L.-South </a:t>
            </a:r>
            <a:r>
              <a:rPr lang="fr-FR" sz="2400" b="1" dirty="0" err="1" smtClean="0">
                <a:latin typeface="Arial Black" pitchFamily="34" charset="0"/>
              </a:rPr>
              <a:t>India</a:t>
            </a:r>
            <a:endParaRPr lang="fr-FR" sz="2400" b="1" dirty="0" smtClean="0">
              <a:latin typeface="Arial Black" pitchFamily="34" charset="0"/>
            </a:endParaRPr>
          </a:p>
          <a:p>
            <a:pPr marL="914400" lvl="1" indent="-457200">
              <a:buAutoNum type="arabicPeriod"/>
            </a:pPr>
            <a:r>
              <a:rPr lang="fr-FR" sz="2400" b="1" i="1" dirty="0" smtClean="0">
                <a:latin typeface="Arial Black" pitchFamily="34" charset="0"/>
              </a:rPr>
              <a:t>C. </a:t>
            </a:r>
            <a:r>
              <a:rPr lang="fr-FR" sz="2400" b="1" i="1" dirty="0" err="1" smtClean="0">
                <a:latin typeface="Arial Black" pitchFamily="34" charset="0"/>
              </a:rPr>
              <a:t>beddomei</a:t>
            </a:r>
            <a:r>
              <a:rPr lang="fr-FR" sz="2400" b="1" i="1" dirty="0" smtClean="0">
                <a:latin typeface="Arial Black" pitchFamily="34" charset="0"/>
              </a:rPr>
              <a:t> </a:t>
            </a:r>
            <a:r>
              <a:rPr lang="fr-FR" sz="2400" b="1" dirty="0" err="1" smtClean="0">
                <a:latin typeface="Arial Black" pitchFamily="34" charset="0"/>
              </a:rPr>
              <a:t>Dyer</a:t>
            </a:r>
            <a:r>
              <a:rPr lang="fr-FR" sz="2400" b="1" dirty="0" smtClean="0">
                <a:latin typeface="Arial Black" pitchFamily="34" charset="0"/>
              </a:rPr>
              <a:t>-Andhra </a:t>
            </a:r>
            <a:r>
              <a:rPr lang="fr-FR" sz="2400" b="1" dirty="0" err="1" smtClean="0">
                <a:latin typeface="Arial Black" pitchFamily="34" charset="0"/>
              </a:rPr>
              <a:t>Pradesh</a:t>
            </a:r>
            <a:endParaRPr lang="fr-FR" sz="2400" b="1" dirty="0" smtClean="0">
              <a:latin typeface="Arial Black" pitchFamily="34" charset="0"/>
            </a:endParaRPr>
          </a:p>
          <a:p>
            <a:pPr marL="914400" lvl="1" indent="-457200">
              <a:buAutoNum type="arabicPeriod"/>
            </a:pPr>
            <a:r>
              <a:rPr lang="fr-FR" sz="2400" b="1" i="1" dirty="0" smtClean="0">
                <a:latin typeface="Arial Black" pitchFamily="34" charset="0"/>
              </a:rPr>
              <a:t>C. </a:t>
            </a:r>
            <a:r>
              <a:rPr lang="fr-FR" sz="2400" b="1" i="1" dirty="0" err="1" smtClean="0">
                <a:latin typeface="Arial Black" pitchFamily="34" charset="0"/>
              </a:rPr>
              <a:t>pectinata</a:t>
            </a:r>
            <a:r>
              <a:rPr lang="fr-FR" sz="2400" b="1" i="1" dirty="0" smtClean="0">
                <a:latin typeface="Arial Black" pitchFamily="34" charset="0"/>
              </a:rPr>
              <a:t> </a:t>
            </a:r>
            <a:r>
              <a:rPr lang="fr-FR" sz="2400" b="1" dirty="0" err="1" smtClean="0">
                <a:latin typeface="Arial Black" pitchFamily="34" charset="0"/>
              </a:rPr>
              <a:t>Griff</a:t>
            </a:r>
            <a:r>
              <a:rPr lang="fr-FR" sz="2400" b="1" dirty="0" smtClean="0">
                <a:latin typeface="Arial Black" pitchFamily="34" charset="0"/>
              </a:rPr>
              <a:t>-</a:t>
            </a:r>
            <a:r>
              <a:rPr lang="fr-FR" sz="2400" b="1" dirty="0" err="1" smtClean="0">
                <a:latin typeface="Arial Black" pitchFamily="34" charset="0"/>
              </a:rPr>
              <a:t>Eastern</a:t>
            </a:r>
            <a:r>
              <a:rPr lang="fr-FR" sz="2400" b="1" dirty="0" smtClean="0">
                <a:latin typeface="Arial Black" pitchFamily="34" charset="0"/>
              </a:rPr>
              <a:t> </a:t>
            </a:r>
            <a:r>
              <a:rPr lang="fr-FR" sz="2400" b="1" dirty="0" err="1" smtClean="0">
                <a:latin typeface="Arial Black" pitchFamily="34" charset="0"/>
              </a:rPr>
              <a:t>India</a:t>
            </a:r>
            <a:endParaRPr lang="fr-FR" sz="2400" b="1" dirty="0" smtClean="0">
              <a:latin typeface="Arial Black" pitchFamily="34" charset="0"/>
            </a:endParaRPr>
          </a:p>
          <a:p>
            <a:pPr marL="914400" lvl="1" indent="-457200">
              <a:buAutoNum type="arabicPeriod"/>
            </a:pPr>
            <a:r>
              <a:rPr lang="fr-FR" sz="2400" b="1" i="1" dirty="0" smtClean="0">
                <a:latin typeface="Arial Black" pitchFamily="34" charset="0"/>
              </a:rPr>
              <a:t>C. </a:t>
            </a:r>
            <a:r>
              <a:rPr lang="fr-FR" sz="2400" b="1" i="1" dirty="0" err="1" smtClean="0">
                <a:latin typeface="Arial Black" pitchFamily="34" charset="0"/>
              </a:rPr>
              <a:t>rumphii</a:t>
            </a:r>
            <a:r>
              <a:rPr lang="fr-FR" sz="2400" b="1" i="1" dirty="0" smtClean="0">
                <a:latin typeface="Arial Black" pitchFamily="34" charset="0"/>
              </a:rPr>
              <a:t> </a:t>
            </a:r>
            <a:r>
              <a:rPr lang="fr-FR" sz="2400" b="1" dirty="0" err="1" smtClean="0">
                <a:latin typeface="Arial Black" pitchFamily="34" charset="0"/>
              </a:rPr>
              <a:t>Miq</a:t>
            </a:r>
            <a:r>
              <a:rPr lang="fr-FR" sz="2400" b="1" dirty="0" smtClean="0">
                <a:latin typeface="Arial Black" pitchFamily="34" charset="0"/>
              </a:rPr>
              <a:t>.-Andaman and Nicobar </a:t>
            </a:r>
            <a:r>
              <a:rPr lang="fr-FR" sz="2400" b="1" dirty="0" err="1" smtClean="0">
                <a:latin typeface="Arial Black" pitchFamily="34" charset="0"/>
              </a:rPr>
              <a:t>Islands</a:t>
            </a:r>
            <a:endParaRPr lang="fr-FR" sz="2400" b="1" dirty="0" smtClean="0">
              <a:latin typeface="Arial Black" pitchFamily="34" charset="0"/>
            </a:endParaRPr>
          </a:p>
          <a:p>
            <a:pPr marL="914400" lvl="1" indent="-457200">
              <a:buAutoNum type="arabicPeriod"/>
            </a:pPr>
            <a:r>
              <a:rPr lang="fr-FR" sz="2400" b="1" i="1" dirty="0" smtClean="0">
                <a:latin typeface="Arial Black" pitchFamily="34" charset="0"/>
              </a:rPr>
              <a:t>C. </a:t>
            </a:r>
            <a:r>
              <a:rPr lang="fr-FR" sz="2400" b="1" i="1" dirty="0" err="1" smtClean="0">
                <a:latin typeface="Arial Black" pitchFamily="34" charset="0"/>
              </a:rPr>
              <a:t>revoluta</a:t>
            </a:r>
            <a:r>
              <a:rPr lang="fr-FR" sz="2400" b="1" i="1" dirty="0" smtClean="0">
                <a:latin typeface="Arial Black" pitchFamily="34" charset="0"/>
              </a:rPr>
              <a:t> </a:t>
            </a:r>
            <a:r>
              <a:rPr lang="fr-FR" sz="2400" b="1" dirty="0" err="1" smtClean="0">
                <a:latin typeface="Arial Black" pitchFamily="34" charset="0"/>
              </a:rPr>
              <a:t>Thunb</a:t>
            </a:r>
            <a:r>
              <a:rPr lang="fr-FR" sz="2400" b="1" dirty="0" smtClean="0">
                <a:latin typeface="Arial Black" pitchFamily="34" charset="0"/>
              </a:rPr>
              <a:t>.-</a:t>
            </a:r>
            <a:r>
              <a:rPr lang="fr-FR" sz="2400" b="1" dirty="0" err="1" smtClean="0">
                <a:latin typeface="Arial Black" pitchFamily="34" charset="0"/>
              </a:rPr>
              <a:t>Japanese</a:t>
            </a:r>
            <a:r>
              <a:rPr lang="fr-FR" sz="2400" b="1" dirty="0" smtClean="0">
                <a:latin typeface="Arial Black" pitchFamily="34" charset="0"/>
              </a:rPr>
              <a:t> </a:t>
            </a:r>
            <a:r>
              <a:rPr lang="fr-FR" sz="2400" b="1" dirty="0" err="1" smtClean="0">
                <a:latin typeface="Arial Black" pitchFamily="34" charset="0"/>
              </a:rPr>
              <a:t>sp</a:t>
            </a:r>
            <a:r>
              <a:rPr lang="fr-FR" sz="2400" b="1" dirty="0" smtClean="0">
                <a:latin typeface="Arial Black" pitchFamily="34" charset="0"/>
              </a:rPr>
              <a:t> </a:t>
            </a:r>
            <a:r>
              <a:rPr lang="fr-FR" sz="2400" b="1" dirty="0" err="1" smtClean="0">
                <a:latin typeface="Arial Black" pitchFamily="34" charset="0"/>
              </a:rPr>
              <a:t>widely</a:t>
            </a:r>
            <a:r>
              <a:rPr lang="fr-FR" sz="2400" b="1" dirty="0" smtClean="0">
                <a:latin typeface="Arial Black" pitchFamily="34" charset="0"/>
              </a:rPr>
              <a:t> </a:t>
            </a:r>
            <a:r>
              <a:rPr lang="fr-FR" sz="2400" b="1" dirty="0" err="1" smtClean="0">
                <a:latin typeface="Arial Black" pitchFamily="34" charset="0"/>
              </a:rPr>
              <a:t>cultivated</a:t>
            </a:r>
            <a:r>
              <a:rPr lang="fr-FR" sz="2400" b="1" dirty="0" smtClean="0">
                <a:latin typeface="Arial Black" pitchFamily="34" charset="0"/>
              </a:rPr>
              <a:t> as </a:t>
            </a:r>
            <a:r>
              <a:rPr lang="fr-FR" sz="2400" b="1" dirty="0" err="1" smtClean="0">
                <a:latin typeface="Arial Black" pitchFamily="34" charset="0"/>
              </a:rPr>
              <a:t>ornamental</a:t>
            </a:r>
            <a:r>
              <a:rPr lang="fr-FR" sz="2400" b="1" dirty="0" smtClean="0">
                <a:latin typeface="Arial Black" pitchFamily="34" charset="0"/>
              </a:rPr>
              <a:t> plant in </a:t>
            </a:r>
            <a:r>
              <a:rPr lang="fr-FR" sz="2400" b="1" dirty="0" err="1" smtClean="0">
                <a:latin typeface="Arial Black" pitchFamily="34" charset="0"/>
              </a:rPr>
              <a:t>India</a:t>
            </a:r>
            <a:endParaRPr lang="fr-FR" sz="2400" b="1" dirty="0" smtClean="0">
              <a:latin typeface="Arial Black" pitchFamily="34" charset="0"/>
            </a:endParaRPr>
          </a:p>
          <a:p>
            <a:endParaRPr lang="fr-FR" sz="2400" b="1" dirty="0" smtClean="0">
              <a:latin typeface="Arial Black" pitchFamily="34" charset="0"/>
            </a:endParaRPr>
          </a:p>
          <a:p>
            <a:endParaRPr lang="en-IN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548680"/>
            <a:ext cx="828091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  <a:latin typeface="Arial Black" pitchFamily="34" charset="0"/>
              </a:rPr>
              <a:t>General </a:t>
            </a:r>
            <a:r>
              <a:rPr lang="fr-FR" sz="3200" b="1" dirty="0" err="1" smtClean="0">
                <a:solidFill>
                  <a:srgbClr val="FFFF00"/>
                </a:solidFill>
                <a:latin typeface="Arial Black" pitchFamily="34" charset="0"/>
              </a:rPr>
              <a:t>morphology</a:t>
            </a:r>
            <a:endParaRPr lang="fr-FR" sz="32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endParaRPr lang="fr-FR" sz="32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fr-FR" sz="2800" b="1" dirty="0" smtClean="0">
                <a:solidFill>
                  <a:srgbClr val="FFC000"/>
                </a:solidFill>
                <a:latin typeface="Arial Black" pitchFamily="34" charset="0"/>
              </a:rPr>
              <a:t>Stem 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- Stout,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generally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unbranched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bearing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a crown of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leaves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at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the top,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bears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adventitious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buds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at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the base</a:t>
            </a:r>
          </a:p>
          <a:p>
            <a:endParaRPr lang="fr-FR" sz="2400" b="1" dirty="0" smtClean="0">
              <a:solidFill>
                <a:prstClr val="white"/>
              </a:solidFill>
              <a:latin typeface="Arial Black" pitchFamily="34" charset="0"/>
            </a:endParaRPr>
          </a:p>
          <a:p>
            <a:r>
              <a:rPr lang="fr-FR" sz="2800" b="1" dirty="0" err="1" smtClean="0">
                <a:solidFill>
                  <a:srgbClr val="FFC000"/>
                </a:solidFill>
                <a:latin typeface="Arial Black" pitchFamily="34" charset="0"/>
              </a:rPr>
              <a:t>Leaves</a:t>
            </a:r>
            <a:r>
              <a:rPr lang="fr-FR" sz="2800" b="1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-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two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kinds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: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small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brown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scale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leaves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and large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pinnately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compound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foliage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leaves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.</a:t>
            </a:r>
          </a:p>
          <a:p>
            <a:endParaRPr lang="fr-FR" sz="2400" b="1" dirty="0" smtClean="0">
              <a:solidFill>
                <a:prstClr val="white"/>
              </a:solidFill>
              <a:latin typeface="Arial Black" pitchFamily="34" charset="0"/>
            </a:endParaRPr>
          </a:p>
          <a:p>
            <a:r>
              <a:rPr lang="fr-FR" sz="2800" b="1" dirty="0" err="1" smtClean="0">
                <a:solidFill>
                  <a:srgbClr val="FFC000"/>
                </a:solidFill>
                <a:latin typeface="Arial Black" pitchFamily="34" charset="0"/>
              </a:rPr>
              <a:t>Root</a:t>
            </a:r>
            <a:r>
              <a:rPr lang="fr-FR" sz="2800" b="1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-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Tap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root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system.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Coralloid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roots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or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corallorhiza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formed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from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some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apo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-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geotropic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roots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which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are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inhabited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by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Anabaena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cycadacearum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a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blue</a:t>
            </a:r>
            <a:r>
              <a:rPr lang="fr-FR" sz="2400" b="1" dirty="0" smtClean="0">
                <a:solidFill>
                  <a:prstClr val="white"/>
                </a:solidFill>
                <a:latin typeface="Arial Black" pitchFamily="34" charset="0"/>
              </a:rPr>
              <a:t> green </a:t>
            </a:r>
            <a:r>
              <a:rPr lang="fr-FR" sz="2400" b="1" dirty="0" err="1" smtClean="0">
                <a:solidFill>
                  <a:prstClr val="white"/>
                </a:solidFill>
                <a:latin typeface="Arial Black" pitchFamily="34" charset="0"/>
              </a:rPr>
              <a:t>alga</a:t>
            </a:r>
            <a:endParaRPr lang="en-IN" dirty="0"/>
          </a:p>
        </p:txBody>
      </p:sp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052736"/>
            <a:ext cx="77768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Anatomy of stem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stem anatomy of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Cycas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simple and shows some primitive features. It shows the following tissues:-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1. Epidermis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2. Cortex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3. Endodermis,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Pericycle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and Vascular Cylinder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Medullary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rays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5. Pith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Dr. Khagendra K Nath\Desktop\DJ7MGw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2609850" cy="2762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04664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Anatomy of Leaf</a:t>
            </a:r>
          </a:p>
          <a:p>
            <a:pPr lvl="0"/>
            <a:endParaRPr lang="en-US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transverse </a:t>
            </a:r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section of leaflet shows the following tissues;-</a:t>
            </a:r>
          </a:p>
          <a:p>
            <a:pPr lvl="0"/>
            <a:endParaRPr lang="en-US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1.Cuticle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2.Epidermis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3.Hypodermis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4.Mesophyll Tissue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5.Transfusion Tissue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6.Vascular Bundle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7.Primaary transfusion </a:t>
            </a:r>
            <a:b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Tissue</a:t>
            </a:r>
            <a:endParaRPr lang="en-IN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Dr. Khagendra K Nath\Desktop\IMG_20171115_185953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4896544" cy="35875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2048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l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1844824"/>
            <a:ext cx="513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200" dirty="0" smtClean="0">
                <a:solidFill>
                  <a:srgbClr val="FFFF00"/>
                </a:solidFill>
                <a:latin typeface="Arial Black" pitchFamily="34" charset="0"/>
              </a:rPr>
              <a:t>Sexual Reproduction</a:t>
            </a:r>
            <a:endParaRPr lang="en-IN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265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 smtClean="0">
                <a:solidFill>
                  <a:schemeClr val="bg1"/>
                </a:solidFill>
                <a:latin typeface="Arial Black" pitchFamily="34" charset="0"/>
                <a:cs typeface="ABTT RachitaP" pitchFamily="2" charset="0"/>
              </a:rPr>
              <a:t>All living </a:t>
            </a:r>
            <a:r>
              <a:rPr lang="en-IN" sz="2000" i="1" dirty="0" err="1" smtClean="0">
                <a:solidFill>
                  <a:schemeClr val="bg1"/>
                </a:solidFill>
                <a:latin typeface="Arial Black" pitchFamily="34" charset="0"/>
                <a:cs typeface="ABTT RachitaP" pitchFamily="2" charset="0"/>
              </a:rPr>
              <a:t>Cycas</a:t>
            </a:r>
            <a:r>
              <a:rPr lang="en-IN" sz="2000" i="1" dirty="0" smtClean="0">
                <a:solidFill>
                  <a:schemeClr val="bg1"/>
                </a:solidFill>
                <a:latin typeface="Arial Black" pitchFamily="34" charset="0"/>
                <a:cs typeface="ABTT RachitaP" pitchFamily="2" charset="0"/>
              </a:rPr>
              <a:t> </a:t>
            </a:r>
            <a:r>
              <a:rPr lang="en-IN" sz="2000" dirty="0" smtClean="0">
                <a:solidFill>
                  <a:schemeClr val="bg1"/>
                </a:solidFill>
                <a:latin typeface="Arial Black" pitchFamily="34" charset="0"/>
                <a:cs typeface="ABTT RachitaP" pitchFamily="2" charset="0"/>
              </a:rPr>
              <a:t>are </a:t>
            </a:r>
            <a:r>
              <a:rPr lang="en-IN" sz="2000" dirty="0" err="1" smtClean="0">
                <a:solidFill>
                  <a:schemeClr val="bg1"/>
                </a:solidFill>
                <a:latin typeface="Arial Black" pitchFamily="34" charset="0"/>
                <a:cs typeface="ABTT RachitaP" pitchFamily="2" charset="0"/>
              </a:rPr>
              <a:t>dioecious</a:t>
            </a:r>
            <a:r>
              <a:rPr lang="en-IN" sz="2000" dirty="0" smtClean="0">
                <a:solidFill>
                  <a:schemeClr val="bg1"/>
                </a:solidFill>
                <a:latin typeface="Arial Black" pitchFamily="34" charset="0"/>
                <a:cs typeface="ABTT RachitaP" pitchFamily="2" charset="0"/>
              </a:rPr>
              <a:t>. The </a:t>
            </a:r>
            <a:r>
              <a:rPr lang="en-IN" sz="2000" dirty="0" err="1" smtClean="0">
                <a:solidFill>
                  <a:schemeClr val="bg1"/>
                </a:solidFill>
                <a:latin typeface="Arial Black" pitchFamily="34" charset="0"/>
                <a:cs typeface="ABTT RachitaP" pitchFamily="2" charset="0"/>
              </a:rPr>
              <a:t>microsporophylls</a:t>
            </a:r>
            <a:r>
              <a:rPr lang="en-IN" sz="2000" dirty="0" smtClean="0">
                <a:solidFill>
                  <a:schemeClr val="bg1"/>
                </a:solidFill>
                <a:latin typeface="Arial Black" pitchFamily="34" charset="0"/>
                <a:cs typeface="ABTT RachitaP" pitchFamily="2" charset="0"/>
              </a:rPr>
              <a:t> are aggregated into large compact </a:t>
            </a:r>
            <a:r>
              <a:rPr lang="en-IN" sz="2000" dirty="0" err="1" smtClean="0">
                <a:solidFill>
                  <a:schemeClr val="bg1"/>
                </a:solidFill>
                <a:latin typeface="Arial Black" pitchFamily="34" charset="0"/>
                <a:cs typeface="ABTT RachitaP" pitchFamily="2" charset="0"/>
              </a:rPr>
              <a:t>strobili</a:t>
            </a:r>
            <a:r>
              <a:rPr lang="en-IN" sz="2000" dirty="0" smtClean="0">
                <a:solidFill>
                  <a:schemeClr val="bg1"/>
                </a:solidFill>
                <a:latin typeface="Arial Black" pitchFamily="34" charset="0"/>
                <a:cs typeface="ABTT RachitaP" pitchFamily="2" charset="0"/>
              </a:rPr>
              <a:t> or cones. But the </a:t>
            </a:r>
            <a:r>
              <a:rPr lang="en-IN" sz="2000" dirty="0" err="1" smtClean="0">
                <a:solidFill>
                  <a:schemeClr val="bg1"/>
                </a:solidFill>
                <a:latin typeface="Arial Black" pitchFamily="34" charset="0"/>
                <a:cs typeface="ABTT RachitaP" pitchFamily="2" charset="0"/>
              </a:rPr>
              <a:t>megasporophylls</a:t>
            </a:r>
            <a:r>
              <a:rPr lang="en-IN" sz="2000" dirty="0" smtClean="0">
                <a:solidFill>
                  <a:schemeClr val="bg1"/>
                </a:solidFill>
                <a:latin typeface="Arial Black" pitchFamily="34" charset="0"/>
                <a:cs typeface="ABTT RachitaP" pitchFamily="2" charset="0"/>
              </a:rPr>
              <a:t> are </a:t>
            </a:r>
            <a:r>
              <a:rPr lang="en-IN" sz="2000" dirty="0" err="1" smtClean="0">
                <a:solidFill>
                  <a:schemeClr val="bg1"/>
                </a:solidFill>
                <a:latin typeface="Arial Black" pitchFamily="34" charset="0"/>
                <a:cs typeface="ABTT RachitaP" pitchFamily="2" charset="0"/>
              </a:rPr>
              <a:t>losely</a:t>
            </a:r>
            <a:r>
              <a:rPr lang="en-IN" sz="2000" dirty="0" smtClean="0">
                <a:solidFill>
                  <a:schemeClr val="bg1"/>
                </a:solidFill>
                <a:latin typeface="Arial Black" pitchFamily="34" charset="0"/>
                <a:cs typeface="ABTT RachitaP" pitchFamily="2" charset="0"/>
              </a:rPr>
              <a:t> arranged. They do not  form a true cone. </a:t>
            </a:r>
            <a:endParaRPr lang="en-IN" sz="2000" dirty="0">
              <a:solidFill>
                <a:schemeClr val="bg1"/>
              </a:solidFill>
              <a:latin typeface="Arial Black" pitchFamily="34" charset="0"/>
              <a:cs typeface="ABTT RachitaP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220486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l</a:t>
            </a:r>
            <a:endParaRPr lang="en-IN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298" y="1811192"/>
            <a:ext cx="3638936" cy="4858168"/>
          </a:xfrm>
          <a:prstGeom prst="rect">
            <a:avLst/>
          </a:prstGeom>
        </p:spPr>
      </p:pic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2491" y="2204864"/>
            <a:ext cx="5120697" cy="3672408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FF00"/>
                </a:solidFill>
                <a:latin typeface="Arial Black" pitchFamily="34" charset="0"/>
              </a:rPr>
              <a:t>		Structure of male cone</a:t>
            </a:r>
            <a:endParaRPr lang="en-IN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endParaRPr lang="en-IN" dirty="0" smtClean="0"/>
          </a:p>
          <a:p>
            <a:r>
              <a:rPr lang="en-IN" dirty="0" smtClean="0">
                <a:solidFill>
                  <a:srgbClr val="FFFF00"/>
                </a:solidFill>
              </a:rPr>
              <a:t>Male cone is a long, compact, spindle-shaped structure. It has a central woody axis.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Several </a:t>
            </a:r>
            <a:r>
              <a:rPr lang="en-IN" dirty="0" err="1" smtClean="0">
                <a:solidFill>
                  <a:srgbClr val="FFFF00"/>
                </a:solidFill>
              </a:rPr>
              <a:t>microsporophylls</a:t>
            </a:r>
            <a:r>
              <a:rPr lang="en-IN" dirty="0" smtClean="0">
                <a:solidFill>
                  <a:srgbClr val="FFFF00"/>
                </a:solidFill>
              </a:rPr>
              <a:t> are spirally arranged around the axis.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Each microsporophyll is woody flattened wedged-shaped structure.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It bears hundred of </a:t>
            </a:r>
            <a:r>
              <a:rPr lang="en-IN" dirty="0" err="1" smtClean="0">
                <a:solidFill>
                  <a:srgbClr val="FFFF00"/>
                </a:solidFill>
              </a:rPr>
              <a:t>microsporangia</a:t>
            </a:r>
            <a:r>
              <a:rPr lang="en-IN" dirty="0" smtClean="0">
                <a:solidFill>
                  <a:srgbClr val="FFFF00"/>
                </a:solidFill>
              </a:rPr>
              <a:t> on its lower surface in clusters of three to six.</a:t>
            </a:r>
          </a:p>
          <a:p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642</TotalTime>
  <Words>484</Words>
  <Application>Microsoft Office PowerPoint</Application>
  <PresentationFormat>On-screen Show (4:3)</PresentationFormat>
  <Paragraphs>104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 Structure of male cone</vt:lpstr>
      <vt:lpstr>Slide 10</vt:lpstr>
      <vt:lpstr> Structure of female strobilus</vt:lpstr>
      <vt:lpstr> </vt:lpstr>
      <vt:lpstr> Structure of ovule</vt:lpstr>
      <vt:lpstr>Slide 14</vt:lpstr>
      <vt:lpstr>Development of Male Gametophyte</vt:lpstr>
      <vt:lpstr>Slide 16</vt:lpstr>
      <vt:lpstr>Development of Female Gametophyte</vt:lpstr>
      <vt:lpstr>Fertilization</vt:lpstr>
      <vt:lpstr>Conclusion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Mangaldai college</dc:creator>
  <cp:lastModifiedBy>Dr. Khagendra K Nath</cp:lastModifiedBy>
  <cp:revision>119</cp:revision>
  <dcterms:created xsi:type="dcterms:W3CDTF">2017-11-15T16:03:58Z</dcterms:created>
  <dcterms:modified xsi:type="dcterms:W3CDTF">2017-12-04T16:11:19Z</dcterms:modified>
</cp:coreProperties>
</file>